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94" d="100"/>
          <a:sy n="94" d="100"/>
        </p:scale>
        <p:origin x="-37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portal.mpsv.cz/upcr/letaky/2017_05_29_vzkaznik_lonsti_devataci_letosnim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msmt.cz/vzdelavani/prijimani-na-stredni-skoly-a-konzervator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lona.bilkova@me.mpsv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ktp.istp.cz/" TargetMode="External"/><Relationship Id="rId3" Type="http://schemas.openxmlformats.org/officeDocument/2006/relationships/hyperlink" Target="http://www.msmt.cz/" TargetMode="External"/><Relationship Id="rId7" Type="http://schemas.openxmlformats.org/officeDocument/2006/relationships/hyperlink" Target="http://www.cermat.cz/" TargetMode="External"/><Relationship Id="rId2" Type="http://schemas.openxmlformats.org/officeDocument/2006/relationships/hyperlink" Target="http://www.atlasskolstvi.cz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scio.cz/" TargetMode="External"/><Relationship Id="rId5" Type="http://schemas.openxmlformats.org/officeDocument/2006/relationships/hyperlink" Target="http://www.nuov.cz/" TargetMode="External"/><Relationship Id="rId4" Type="http://schemas.openxmlformats.org/officeDocument/2006/relationships/hyperlink" Target="http://www.uiv.cz/" TargetMode="External"/><Relationship Id="rId9" Type="http://schemas.openxmlformats.org/officeDocument/2006/relationships/hyperlink" Target="http://www.occupationsguide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Volba povolání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050836"/>
            <a:ext cx="7766936" cy="1096899"/>
          </a:xfrm>
        </p:spPr>
        <p:txBody>
          <a:bodyPr/>
          <a:lstStyle/>
          <a:p>
            <a:r>
              <a:rPr lang="cs-CZ" dirty="0" smtClean="0"/>
              <a:t>Základní informace o přijímacím řízení- 2019/2020</a:t>
            </a:r>
          </a:p>
          <a:p>
            <a:r>
              <a:rPr lang="cs-CZ" dirty="0" smtClean="0"/>
              <a:t>Mgr. Barbora Prchalová, výchovná poradkyně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480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 zajímavost…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err="1" smtClean="0"/>
              <a:t>Schola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Pragensis</a:t>
            </a:r>
            <a:endParaRPr lang="cs-CZ" sz="2800" b="1" dirty="0" smtClean="0"/>
          </a:p>
          <a:p>
            <a:r>
              <a:rPr lang="cs-CZ" sz="2800" b="1" dirty="0" smtClean="0"/>
              <a:t> </a:t>
            </a:r>
            <a:r>
              <a:rPr lang="cs-CZ" dirty="0" smtClean="0"/>
              <a:t>veletrh pražských škol a vzdělávání</a:t>
            </a:r>
          </a:p>
          <a:p>
            <a:r>
              <a:rPr lang="cs-CZ" dirty="0" smtClean="0"/>
              <a:t>Kdy: </a:t>
            </a:r>
            <a:r>
              <a:rPr lang="cs-CZ" b="1" dirty="0" smtClean="0"/>
              <a:t>28.- 30. 11. 2020 </a:t>
            </a:r>
            <a:r>
              <a:rPr lang="cs-CZ" dirty="0" smtClean="0"/>
              <a:t>(čt, pá 9:00-18:00 hod.; so 9:00-15:00 hod.)</a:t>
            </a:r>
          </a:p>
          <a:p>
            <a:r>
              <a:rPr lang="cs-CZ" dirty="0" smtClean="0"/>
              <a:t>Kde: </a:t>
            </a:r>
            <a:r>
              <a:rPr lang="cs-CZ" b="1" dirty="0" smtClean="0"/>
              <a:t>Kongresové centrum Praha</a:t>
            </a:r>
          </a:p>
          <a:p>
            <a:r>
              <a:rPr lang="cs-CZ" dirty="0" smtClean="0"/>
              <a:t>Vstup: zdarma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593" y="3894037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96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 zajímavost…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Loňští deváťáci letošním deváťákům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portal.mpsv.cz/upcr/letaky/2017_05_29_vzkaznik_lonsti_devataci_letosnim.pdf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6484">
            <a:off x="1240903" y="3483558"/>
            <a:ext cx="2209800" cy="20669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76438">
            <a:off x="4758220" y="340735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07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Přihlášky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 smtClean="0"/>
              <a:t>První kolo přijímacího řízení- 2 přihlášky</a:t>
            </a:r>
          </a:p>
          <a:p>
            <a:r>
              <a:rPr lang="cs-CZ" dirty="0" smtClean="0"/>
              <a:t>- ke střednímu vzdělávání s talentovou zkouškou: </a:t>
            </a:r>
            <a:r>
              <a:rPr lang="cs-CZ" b="1" dirty="0" smtClean="0"/>
              <a:t>do 30. listopadu 2019</a:t>
            </a:r>
          </a:p>
          <a:p>
            <a:r>
              <a:rPr lang="cs-CZ" dirty="0" smtClean="0"/>
              <a:t>- ke střednímu vzdělávání bez talentové zkoušky: d</a:t>
            </a:r>
            <a:r>
              <a:rPr lang="cs-CZ" b="1" dirty="0" smtClean="0"/>
              <a:t>o 1. března 2020</a:t>
            </a:r>
          </a:p>
          <a:p>
            <a:endParaRPr lang="cs-CZ" b="1" dirty="0"/>
          </a:p>
          <a:p>
            <a:r>
              <a:rPr lang="cs-CZ" dirty="0" smtClean="0"/>
              <a:t>Další kola přijímacího řízení- neomezený počet přihlášek- vyhlašuje škola podle toho, jak se jí podaří naplnit kapacitu. </a:t>
            </a:r>
          </a:p>
          <a:p>
            <a:r>
              <a:rPr lang="cs-CZ" dirty="0" smtClean="0"/>
              <a:t>Tiskopisy přihlášek obdrží žák v průběhu ledna 2020 ve škole, ve které plní povinnou školní docházku. Tiskopisy přihlášek můžete také nalézt na stránkách </a:t>
            </a:r>
            <a:r>
              <a:rPr lang="cs-CZ" b="1" dirty="0" smtClean="0"/>
              <a:t>MŠMT</a:t>
            </a:r>
            <a:r>
              <a:rPr lang="cs-CZ" dirty="0" smtClean="0"/>
              <a:t> pod heslem- </a:t>
            </a:r>
            <a:r>
              <a:rPr lang="cs-CZ" b="1" dirty="0" smtClean="0"/>
              <a:t>Formuláře přihlášek (vzory).</a:t>
            </a:r>
          </a:p>
          <a:p>
            <a:r>
              <a:rPr lang="cs-CZ" b="1" dirty="0">
                <a:hlinkClick r:id="rId2"/>
              </a:rPr>
              <a:t>http://</a:t>
            </a:r>
            <a:r>
              <a:rPr lang="cs-CZ" b="1" dirty="0" smtClean="0">
                <a:hlinkClick r:id="rId2"/>
              </a:rPr>
              <a:t>www.msmt.cz/vzdelavani/prijimani-na-stredni-skoly-a-konzervatore</a:t>
            </a:r>
            <a:endParaRPr lang="cs-CZ" b="1" dirty="0" smtClean="0"/>
          </a:p>
          <a:p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159" y="724986"/>
            <a:ext cx="2002919" cy="88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5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Přihlášky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Do konce ledna </a:t>
            </a:r>
            <a:r>
              <a:rPr lang="cs-CZ" dirty="0" smtClean="0"/>
              <a:t>by měli být žáci rozhodnuti, na kterou školu se budou hlásit a zároveň by měli mít zjištěné informace o této škole, které budou potřebovat k vyplnění přihlášek: </a:t>
            </a:r>
          </a:p>
          <a:p>
            <a:r>
              <a:rPr lang="cs-CZ" dirty="0"/>
              <a:t>n</a:t>
            </a:r>
            <a:r>
              <a:rPr lang="cs-CZ" dirty="0" smtClean="0"/>
              <a:t>ázev a adresa školy,</a:t>
            </a:r>
          </a:p>
          <a:p>
            <a:r>
              <a:rPr lang="cs-CZ" dirty="0"/>
              <a:t>n</a:t>
            </a:r>
            <a:r>
              <a:rPr lang="cs-CZ" dirty="0" smtClean="0"/>
              <a:t>ázev a kód zvoleného oboru,</a:t>
            </a:r>
          </a:p>
          <a:p>
            <a:r>
              <a:rPr lang="cs-CZ" dirty="0"/>
              <a:t>d</a:t>
            </a:r>
            <a:r>
              <a:rPr lang="cs-CZ" dirty="0" smtClean="0"/>
              <a:t>oložit potvrzení od lékaře o zdravotní způsobilosti ke studiu na vybrané škole, vyžaduje-li to vybraná škola.</a:t>
            </a:r>
          </a:p>
          <a:p>
            <a:endParaRPr lang="cs-CZ" dirty="0"/>
          </a:p>
          <a:p>
            <a:r>
              <a:rPr lang="cs-CZ" dirty="0" smtClean="0"/>
              <a:t>Výchovná poradkyně (Mgr. Barbora Prchalová) zajistí informační systém pro žáky- CD+ katalog středních škol v ČR (do konce října), informační letáky.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40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Přihlášky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Přihlášky žáci vyplní se zákonnými zástupci a odevzdají výchovné poradkyni ke kontrole a potvrzení </a:t>
            </a:r>
            <a:r>
              <a:rPr lang="cs-CZ" b="1" dirty="0" smtClean="0"/>
              <a:t>do 11.02. 2020. Obě přihlášky identické!!!!</a:t>
            </a:r>
          </a:p>
          <a:p>
            <a:r>
              <a:rPr lang="cs-CZ" sz="2400" b="1" dirty="0" smtClean="0"/>
              <a:t>Přihlášku odesílá zákonný zástupce nezletilého uchazeče řediteli střední školy do 1. března 2020, škola na přihláškách potvrzuje prospěch žáků. (školy s talentovou zkouškou do 30.11. 2020).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92009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a poradenské středisko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adresa: Kontaktní pracoviště ÚP, Nová 2571, Mělník</a:t>
            </a:r>
          </a:p>
          <a:p>
            <a:r>
              <a:rPr lang="cs-CZ" dirty="0"/>
              <a:t>k</a:t>
            </a:r>
            <a:r>
              <a:rPr lang="cs-CZ" dirty="0" smtClean="0"/>
              <a:t>ontaktní osoba: Ilona Bílková, Dis, IPS Mělník</a:t>
            </a:r>
          </a:p>
          <a:p>
            <a:r>
              <a:rPr lang="cs-CZ" dirty="0"/>
              <a:t>t</a:t>
            </a:r>
            <a:r>
              <a:rPr lang="cs-CZ" dirty="0" smtClean="0"/>
              <a:t>el: 950 135 329, e-mail: </a:t>
            </a:r>
            <a:r>
              <a:rPr lang="cs-CZ" dirty="0" smtClean="0">
                <a:hlinkClick r:id="rId2"/>
              </a:rPr>
              <a:t>ilona.bilkova@me.mpsv.cz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sz="2000" b="1" dirty="0" smtClean="0"/>
              <a:t>Exkurze pro žáky do Informačního a poradenského střediska:</a:t>
            </a:r>
          </a:p>
          <a:p>
            <a:pPr marL="0" indent="0" algn="ctr">
              <a:buNone/>
            </a:pPr>
            <a:r>
              <a:rPr lang="cs-CZ" sz="2000" b="1" dirty="0" smtClean="0"/>
              <a:t> 27.11. 2019 v 9,30 hod.</a:t>
            </a:r>
          </a:p>
          <a:p>
            <a:pPr marL="0" indent="0" algn="ctr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Výstava </a:t>
            </a:r>
            <a:r>
              <a:rPr lang="cs-CZ" sz="2000" b="1" i="1" dirty="0" smtClean="0"/>
              <a:t>Vzdělávání 2018 </a:t>
            </a:r>
            <a:r>
              <a:rPr lang="cs-CZ" sz="2000" b="1" dirty="0" smtClean="0"/>
              <a:t>v MKD Mělník: 23. 10. 2019</a:t>
            </a:r>
          </a:p>
        </p:txBody>
      </p:sp>
    </p:spTree>
    <p:extLst>
      <p:ext uri="{BB962C8B-B14F-4D97-AF65-F5344CB8AC3E}">
        <p14:creationId xmlns:p14="http://schemas.microsoft.com/office/powerpoint/2010/main" val="235858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pro přijetí na střední školu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konání povinné jednotné přijímací zkoušky v oborech s maturitní zkouškou formou písemných testů – </a:t>
            </a:r>
            <a:r>
              <a:rPr lang="cs-CZ" dirty="0" err="1" smtClean="0"/>
              <a:t>Čjl</a:t>
            </a:r>
            <a:r>
              <a:rPr lang="cs-CZ" dirty="0" smtClean="0"/>
              <a:t>, M</a:t>
            </a:r>
          </a:p>
          <a:p>
            <a:r>
              <a:rPr lang="cs-CZ" dirty="0" smtClean="0"/>
              <a:t>- centrální vyhodnocení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10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se konají přijímací zkoušky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Přijímací zkoušky (jednotné i školní) </a:t>
            </a:r>
            <a:r>
              <a:rPr lang="cs-CZ" b="1" dirty="0" smtClean="0"/>
              <a:t>do maturitních oborů vzdělávání bez talentové zkoušky </a:t>
            </a:r>
            <a:r>
              <a:rPr lang="cs-CZ" dirty="0" smtClean="0"/>
              <a:t>v 1. kole přijímacího řízení se konají v pracovních dnech v období </a:t>
            </a:r>
            <a:r>
              <a:rPr lang="cs-CZ" b="1" i="1" dirty="0" smtClean="0">
                <a:solidFill>
                  <a:srgbClr val="FF0000"/>
                </a:solidFill>
              </a:rPr>
              <a:t>od 12. dubna do 28. dubna 2020</a:t>
            </a:r>
            <a:r>
              <a:rPr lang="cs-CZ" dirty="0" smtClean="0"/>
              <a:t>; v tomto termínu se rovněž koná jednotná zkouška do oboru vzdělání Gymnázium se sportovní přípravou.</a:t>
            </a:r>
          </a:p>
          <a:p>
            <a:r>
              <a:rPr lang="cs-CZ" dirty="0" smtClean="0"/>
              <a:t>Termín pro školní přijímací zkoušky </a:t>
            </a:r>
            <a:r>
              <a:rPr lang="cs-CZ" b="1" dirty="0" smtClean="0"/>
              <a:t>v oborech vzdělávání bez talentové zkoušky a bez maturitní zkoušky </a:t>
            </a:r>
            <a:r>
              <a:rPr lang="cs-CZ" dirty="0" smtClean="0"/>
              <a:t>v 1. kole přijímacího řízení je stanoven v pracovních dnech v období </a:t>
            </a:r>
            <a:r>
              <a:rPr lang="cs-CZ" b="1" i="1" dirty="0" smtClean="0">
                <a:solidFill>
                  <a:srgbClr val="FF0000"/>
                </a:solidFill>
              </a:rPr>
              <a:t>od 22. dubna do 30. dubna 2020</a:t>
            </a:r>
            <a:r>
              <a:rPr lang="cs-CZ" dirty="0" smtClean="0"/>
              <a:t>.</a:t>
            </a:r>
          </a:p>
          <a:p>
            <a:r>
              <a:rPr lang="cs-CZ" dirty="0" smtClean="0"/>
              <a:t>Termín pro talentové zkoušky v 1. kole přijímacího řízení </a:t>
            </a:r>
            <a:r>
              <a:rPr lang="cs-CZ" b="1" dirty="0" smtClean="0"/>
              <a:t>do oborů středního vzdělávání skupiny oborů 82 Umění a užité umění </a:t>
            </a:r>
            <a:r>
              <a:rPr lang="cs-CZ" dirty="0" smtClean="0"/>
              <a:t>je stanoven v pracovních dnech </a:t>
            </a:r>
            <a:r>
              <a:rPr lang="cs-CZ" b="1" dirty="0" smtClean="0">
                <a:solidFill>
                  <a:srgbClr val="FF0000"/>
                </a:solidFill>
              </a:rPr>
              <a:t>od 2. ledna do 15. února 2020</a:t>
            </a:r>
            <a:r>
              <a:rPr lang="cs-CZ" dirty="0" smtClean="0"/>
              <a:t>, platí i pro talentové zkoušky </a:t>
            </a:r>
            <a:r>
              <a:rPr lang="cs-CZ" b="1" dirty="0" smtClean="0"/>
              <a:t>do oboru vzdělávání Gymnázium se sportovní přípravou.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365" y="609600"/>
            <a:ext cx="1171957" cy="126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58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759" y="609600"/>
            <a:ext cx="8596668" cy="1320800"/>
          </a:xfrm>
        </p:spPr>
        <p:txBody>
          <a:bodyPr/>
          <a:lstStyle/>
          <a:p>
            <a:r>
              <a:rPr lang="cs-CZ" dirty="0" smtClean="0"/>
              <a:t>Přijímací zkoušky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Pozvánku k vykonání přijímací zkoušky </a:t>
            </a:r>
            <a:r>
              <a:rPr lang="cs-CZ" dirty="0" smtClean="0"/>
              <a:t>zasílá ředitel střední školy uchazeči nejpozději 14 dnů před jejím konáním, součástí pozvánky jsou informace o požadavcích k přijímací zkoušce.</a:t>
            </a:r>
            <a:endParaRPr lang="cs-CZ" dirty="0"/>
          </a:p>
          <a:p>
            <a:r>
              <a:rPr lang="cs-CZ" b="1" dirty="0" smtClean="0"/>
              <a:t>Výsledky přijímacího řízení ke střednímu vzdělávání </a:t>
            </a:r>
            <a:r>
              <a:rPr lang="cs-CZ" dirty="0" smtClean="0"/>
              <a:t>u přijatých uchazečů se vyhlašuje formou vydání seznamu přijatých uchazečů a zasílání písemného rozhodnutí jen nepřijatým uchazečům.</a:t>
            </a:r>
          </a:p>
          <a:p>
            <a:r>
              <a:rPr lang="cs-CZ" b="1" dirty="0" smtClean="0"/>
              <a:t>Zápisový lístek- </a:t>
            </a:r>
            <a:r>
              <a:rPr lang="cs-CZ" dirty="0" smtClean="0"/>
              <a:t>obdrží žák na základní škole, každý uchazeč je povinen ho odevzdat na střední školu (na základě kladného rozhodnutí </a:t>
            </a:r>
            <a:r>
              <a:rPr lang="cs-CZ" smtClean="0"/>
              <a:t>o přijetí) nejpozději </a:t>
            </a:r>
            <a:r>
              <a:rPr lang="cs-CZ" dirty="0" smtClean="0"/>
              <a:t>do 10 pracovních dnů ode dne oznámení.</a:t>
            </a:r>
          </a:p>
          <a:p>
            <a:r>
              <a:rPr lang="cs-CZ" b="1" dirty="0" smtClean="0"/>
              <a:t>Odvolání- </a:t>
            </a:r>
            <a:r>
              <a:rPr lang="cs-CZ" dirty="0" smtClean="0"/>
              <a:t>odolat se lze do 3 pracovních dnů po doručení rozhodnutí přijetí/nepřijetí.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754" y="708446"/>
            <a:ext cx="2005549" cy="112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87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internetové odkazy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odkaz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http://www.atlasskolstvi.cz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3"/>
              </a:rPr>
              <a:t>www.msmt.cz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www.uiv.cz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5"/>
              </a:rPr>
              <a:t>www.nuov.cz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6"/>
              </a:rPr>
              <a:t>www.scio.cz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www.cermat.cz</a:t>
            </a:r>
            <a:endParaRPr lang="cs-CZ" dirty="0" smtClean="0"/>
          </a:p>
          <a:p>
            <a:r>
              <a:rPr lang="cs-CZ" dirty="0" smtClean="0">
                <a:hlinkClick r:id="rId8"/>
              </a:rPr>
              <a:t>http://ktp.istp.cz</a:t>
            </a:r>
            <a:endParaRPr lang="cs-CZ" dirty="0" smtClean="0"/>
          </a:p>
          <a:p>
            <a:r>
              <a:rPr lang="cs-CZ" dirty="0" smtClean="0">
                <a:hlinkClick r:id="rId9"/>
              </a:rPr>
              <a:t>www.occupationsguide.cz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vysvětlivka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</a:t>
            </a:r>
            <a:r>
              <a:rPr lang="cs-CZ" dirty="0" smtClean="0"/>
              <a:t>atabáze středních škol</a:t>
            </a:r>
          </a:p>
          <a:p>
            <a:r>
              <a:rPr lang="cs-CZ" dirty="0"/>
              <a:t>s</a:t>
            </a:r>
            <a:r>
              <a:rPr lang="cs-CZ" dirty="0" smtClean="0"/>
              <a:t>tránky ministerstva školství</a:t>
            </a:r>
          </a:p>
          <a:p>
            <a:r>
              <a:rPr lang="cs-CZ" dirty="0" smtClean="0"/>
              <a:t>Ústav pro informace ve vzdělávání</a:t>
            </a:r>
          </a:p>
          <a:p>
            <a:r>
              <a:rPr lang="cs-CZ" dirty="0" smtClean="0"/>
              <a:t>Národní ústav odborného vzdělávání </a:t>
            </a:r>
          </a:p>
          <a:p>
            <a:r>
              <a:rPr lang="cs-CZ" dirty="0"/>
              <a:t>s</a:t>
            </a:r>
            <a:r>
              <a:rPr lang="cs-CZ" dirty="0" smtClean="0"/>
              <a:t>rovnávací testy, příprava na přijímací zkoušky</a:t>
            </a:r>
          </a:p>
          <a:p>
            <a:r>
              <a:rPr lang="cs-CZ" dirty="0"/>
              <a:t>p</a:t>
            </a:r>
            <a:r>
              <a:rPr lang="cs-CZ" dirty="0" smtClean="0"/>
              <a:t>říprava na přijímací zkoušky, ukázkové testy</a:t>
            </a:r>
          </a:p>
          <a:p>
            <a:r>
              <a:rPr lang="cs-CZ" dirty="0"/>
              <a:t>k</a:t>
            </a:r>
            <a:r>
              <a:rPr lang="cs-CZ" dirty="0" smtClean="0"/>
              <a:t>atalog povolání</a:t>
            </a:r>
          </a:p>
          <a:p>
            <a:r>
              <a:rPr lang="cs-CZ" dirty="0" smtClean="0"/>
              <a:t>Informace o více než 600 povoláních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61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288</TotalTime>
  <Words>688</Words>
  <Application>Microsoft Office PowerPoint</Application>
  <PresentationFormat>Vlastní</PresentationFormat>
  <Paragraphs>75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Fazeta</vt:lpstr>
      <vt:lpstr>Volba povolání</vt:lpstr>
      <vt:lpstr>Přihlášky  </vt:lpstr>
      <vt:lpstr>Přihlášky</vt:lpstr>
      <vt:lpstr>Přihlášky</vt:lpstr>
      <vt:lpstr>Informační a poradenské středisko</vt:lpstr>
      <vt:lpstr>Kritéria pro přijetí na střední školu</vt:lpstr>
      <vt:lpstr>Kdy se konají přijímací zkoušky </vt:lpstr>
      <vt:lpstr>Přijímací zkoušky</vt:lpstr>
      <vt:lpstr>Důležité internetové odkazy</vt:lpstr>
      <vt:lpstr>Pro zajímavost…</vt:lpstr>
      <vt:lpstr>Pro zajímavost…</vt:lpstr>
    </vt:vector>
  </TitlesOfParts>
  <Company>ZS TGM Milovice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Volba povolání</dc:title>
  <dc:creator>Barbora Prchalová</dc:creator>
  <cp:lastModifiedBy>Pavla Kopeluková</cp:lastModifiedBy>
  <cp:revision>19</cp:revision>
  <dcterms:created xsi:type="dcterms:W3CDTF">2018-10-10T14:28:09Z</dcterms:created>
  <dcterms:modified xsi:type="dcterms:W3CDTF">2019-11-12T16:02:06Z</dcterms:modified>
</cp:coreProperties>
</file>