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1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8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51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645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8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48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8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6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2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1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0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3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0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1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7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rahaskolska.eu/" TargetMode="External"/><Relationship Id="rId2" Type="http://schemas.openxmlformats.org/officeDocument/2006/relationships/hyperlink" Target="https://www.scholapragensis.cz/jn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portal.mpsv.cz/upcr/letaky/2017_05_29_vzkaznik_lonsti_devataci_letosni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msmt.cz/vzdelavani/prijimani-na-stredni-skoly-a-konzervato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foabsolvent.cz/" TargetMode="External"/><Relationship Id="rId3" Type="http://schemas.openxmlformats.org/officeDocument/2006/relationships/hyperlink" Target="http://www.msmt.cz/" TargetMode="External"/><Relationship Id="rId7" Type="http://schemas.openxmlformats.org/officeDocument/2006/relationships/hyperlink" Target="http://www.cermat.cz/" TargetMode="External"/><Relationship Id="rId2" Type="http://schemas.openxmlformats.org/officeDocument/2006/relationships/hyperlink" Target="http://www.atlasskolstvi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scio.cz/" TargetMode="External"/><Relationship Id="rId5" Type="http://schemas.openxmlformats.org/officeDocument/2006/relationships/hyperlink" Target="http://www.nuov.cz/" TargetMode="External"/><Relationship Id="rId4" Type="http://schemas.openxmlformats.org/officeDocument/2006/relationships/hyperlink" Target="http://www.uiv.cz/" TargetMode="External"/><Relationship Id="rId9" Type="http://schemas.openxmlformats.org/officeDocument/2006/relationships/hyperlink" Target="http://www.emiero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Volba povolání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Základní informace o přijímacím řízení- 2022/2023</a:t>
            </a:r>
          </a:p>
          <a:p>
            <a:r>
              <a:rPr lang="cs-CZ" dirty="0"/>
              <a:t>Mgr. Barbora Prchalová, výchovná poradkyně</a:t>
            </a:r>
          </a:p>
        </p:txBody>
      </p:sp>
    </p:spTree>
    <p:extLst>
      <p:ext uri="{BB962C8B-B14F-4D97-AF65-F5344CB8AC3E}">
        <p14:creationId xmlns:p14="http://schemas.microsoft.com/office/powerpoint/2010/main" val="284480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zajímavost…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err="1"/>
              <a:t>Schola</a:t>
            </a:r>
            <a:r>
              <a:rPr lang="cs-CZ" sz="2800" b="1" dirty="0"/>
              <a:t> </a:t>
            </a:r>
            <a:r>
              <a:rPr lang="cs-CZ" sz="2800" b="1" dirty="0" err="1"/>
              <a:t>Pragensis</a:t>
            </a:r>
            <a:endParaRPr lang="cs-CZ" sz="2800" b="1" dirty="0"/>
          </a:p>
          <a:p>
            <a:r>
              <a:rPr lang="cs-CZ" sz="2800" b="1" dirty="0"/>
              <a:t> </a:t>
            </a:r>
            <a:r>
              <a:rPr lang="cs-CZ" dirty="0"/>
              <a:t>veletrh pražských škol a vzdělávání</a:t>
            </a:r>
          </a:p>
          <a:p>
            <a:r>
              <a:rPr lang="cs-CZ" dirty="0"/>
              <a:t>Kdy: </a:t>
            </a:r>
            <a:r>
              <a:rPr lang="cs-CZ" b="1" dirty="0">
                <a:solidFill>
                  <a:schemeClr val="accent2"/>
                </a:solidFill>
              </a:rPr>
              <a:t>24.- 26. 11. 2022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Kde: </a:t>
            </a:r>
            <a:r>
              <a:rPr lang="cs-CZ" b="1" dirty="0"/>
              <a:t>Kongresové centrum Praha/ online</a:t>
            </a:r>
          </a:p>
          <a:p>
            <a:r>
              <a:rPr lang="cs-CZ" dirty="0"/>
              <a:t>Vstup: zdarma</a:t>
            </a:r>
          </a:p>
          <a:p>
            <a:r>
              <a:rPr lang="cs-CZ" dirty="0">
                <a:hlinkClick r:id="rId2"/>
              </a:rPr>
              <a:t>https://www.scholapragensis.cz/jnp/</a:t>
            </a:r>
            <a:endParaRPr lang="cs-CZ" dirty="0"/>
          </a:p>
          <a:p>
            <a:r>
              <a:rPr lang="cs-CZ" dirty="0">
                <a:hlinkClick r:id="rId3"/>
              </a:rPr>
              <a:t>https://prahaskolska.eu/</a:t>
            </a:r>
            <a:endParaRPr lang="cs-CZ" dirty="0"/>
          </a:p>
          <a:p>
            <a:endParaRPr lang="cs-CZ" dirty="0"/>
          </a:p>
          <a:p>
            <a:r>
              <a:rPr lang="cs-CZ" dirty="0"/>
              <a:t>Termín konání online formou: 24. 11. 2021- 28.02. 2023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281" y="3512297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6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zajímavost…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Loňští deváťáci letošním deváťákům</a:t>
            </a:r>
          </a:p>
          <a:p>
            <a:r>
              <a:rPr lang="cs-CZ" dirty="0">
                <a:hlinkClick r:id="rId2"/>
              </a:rPr>
              <a:t>https://portal.mpsv.cz/upcr/letaky/2017_05_29_vzkaznik_lonsti_devataci_letosnim.pdf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6484">
            <a:off x="1240903" y="3483558"/>
            <a:ext cx="2209800" cy="20669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76438">
            <a:off x="4758220" y="340735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7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První kolo přijímacího řízení- 2 přihlášky</a:t>
            </a:r>
          </a:p>
          <a:p>
            <a:r>
              <a:rPr lang="cs-CZ" dirty="0"/>
              <a:t>- ke střednímu vzdělávání s talentovou zkouškou: </a:t>
            </a:r>
            <a:r>
              <a:rPr lang="cs-CZ" b="1" dirty="0">
                <a:solidFill>
                  <a:schemeClr val="accent1"/>
                </a:solidFill>
              </a:rPr>
              <a:t>do 30. listopadu 2022</a:t>
            </a:r>
          </a:p>
          <a:p>
            <a:r>
              <a:rPr lang="cs-CZ" dirty="0"/>
              <a:t>- ke střednímu vzdělávání bez talentové zkoušky: </a:t>
            </a:r>
            <a:r>
              <a:rPr lang="cs-CZ" b="1" dirty="0">
                <a:solidFill>
                  <a:schemeClr val="accent1"/>
                </a:solidFill>
              </a:rPr>
              <a:t>do 1. března 2023</a:t>
            </a:r>
          </a:p>
          <a:p>
            <a:endParaRPr lang="cs-CZ" b="1" dirty="0"/>
          </a:p>
          <a:p>
            <a:r>
              <a:rPr lang="cs-CZ" dirty="0"/>
              <a:t>Další kola přijímacího řízení- neomezený počet přihlášek- vyhlašuje škola podle toho, jak se jí podaří naplnit kapacitu. </a:t>
            </a:r>
          </a:p>
          <a:p>
            <a:r>
              <a:rPr lang="cs-CZ" dirty="0"/>
              <a:t>Tiskopisy přihlášek obdrží žák v průběhu ledna 2023 (října 2022) ve škole, ve které plní povinnou školní docházku. Tiskopisy přihlášek můžete také nalézt na stránkách </a:t>
            </a:r>
            <a:r>
              <a:rPr lang="cs-CZ" b="1" dirty="0"/>
              <a:t>MŠMT</a:t>
            </a:r>
            <a:r>
              <a:rPr lang="cs-CZ" dirty="0"/>
              <a:t> pod heslem- </a:t>
            </a:r>
            <a:r>
              <a:rPr lang="cs-CZ" b="1" dirty="0"/>
              <a:t>Formuláře přihlášek (vzory).</a:t>
            </a:r>
          </a:p>
          <a:p>
            <a:r>
              <a:rPr lang="cs-CZ" b="1" dirty="0">
                <a:hlinkClick r:id="rId2"/>
              </a:rPr>
              <a:t>http://www.msmt.cz/vzdelavani/prijimani-na-stredni-skoly-a-konzervatore</a:t>
            </a:r>
            <a:endParaRPr lang="cs-CZ" b="1" dirty="0"/>
          </a:p>
          <a:p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159" y="724986"/>
            <a:ext cx="2002919" cy="88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5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 konce ledna </a:t>
            </a:r>
            <a:r>
              <a:rPr lang="cs-CZ" dirty="0"/>
              <a:t>by měli být žáci rozhodnuti, na kterou školu se budou hlásit a zároveň by měli mít zjištěné informace o této škole, které budou potřebovat k vyplnění přihlášek: </a:t>
            </a:r>
          </a:p>
          <a:p>
            <a:r>
              <a:rPr lang="cs-CZ" dirty="0"/>
              <a:t>název a adresa školy,</a:t>
            </a:r>
          </a:p>
          <a:p>
            <a:r>
              <a:rPr lang="cs-CZ" dirty="0"/>
              <a:t>název a kód zvoleného oboru,</a:t>
            </a:r>
          </a:p>
          <a:p>
            <a:r>
              <a:rPr lang="cs-CZ" dirty="0"/>
              <a:t>doložit potvrzení od lékaře o zdravotní způsobilosti ke studiu na vybrané škole, vyžaduje-li to vybraná škola. (až na originální přihlášce)</a:t>
            </a:r>
          </a:p>
          <a:p>
            <a:endParaRPr lang="cs-CZ" dirty="0"/>
          </a:p>
          <a:p>
            <a:r>
              <a:rPr lang="cs-CZ" dirty="0"/>
              <a:t>Výchovná poradkyně (Mgr. Barbora Prchalová) zajistí informační systém pro žáky-  katalog středních škol v ČR (do konce října), informační letáky. </a:t>
            </a:r>
          </a:p>
        </p:txBody>
      </p:sp>
    </p:spTree>
    <p:extLst>
      <p:ext uri="{BB962C8B-B14F-4D97-AF65-F5344CB8AC3E}">
        <p14:creationId xmlns:p14="http://schemas.microsoft.com/office/powerpoint/2010/main" val="426540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Přihlášky žákům ve škole vyplníme, je potřeba kontrola a podpis zákonných zástupců a žáků.</a:t>
            </a:r>
            <a:endParaRPr lang="cs-CZ" b="1" dirty="0"/>
          </a:p>
          <a:p>
            <a:r>
              <a:rPr lang="cs-CZ" sz="2400" b="1" dirty="0"/>
              <a:t>Přihlášku odesílá zákonný zástupce nezletilého uchazeče řediteli střední školy do </a:t>
            </a:r>
            <a:r>
              <a:rPr lang="cs-CZ" sz="2400" b="1" dirty="0">
                <a:solidFill>
                  <a:schemeClr val="accent1"/>
                </a:solidFill>
              </a:rPr>
              <a:t>1. března 2023</a:t>
            </a:r>
            <a:r>
              <a:rPr lang="cs-CZ" sz="2400" b="1" dirty="0"/>
              <a:t>, škola na přihláškách potvrzuje prospěch žáků. (školy s talentovou zkouškou do </a:t>
            </a:r>
            <a:r>
              <a:rPr lang="cs-CZ" sz="2400" b="1" dirty="0">
                <a:solidFill>
                  <a:schemeClr val="accent1"/>
                </a:solidFill>
              </a:rPr>
              <a:t>30.11. 2022</a:t>
            </a:r>
            <a:r>
              <a:rPr lang="cs-CZ" sz="2400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2009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a poradenské středisko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adresa: Kontaktní pracoviště ÚP, Nová 2571, Mělník</a:t>
            </a:r>
          </a:p>
          <a:p>
            <a:r>
              <a:rPr lang="cs-CZ" dirty="0"/>
              <a:t>kontaktní osoba: Bc. Ludmila </a:t>
            </a:r>
            <a:r>
              <a:rPr lang="cs-CZ" dirty="0" err="1"/>
              <a:t>Štelcíková</a:t>
            </a:r>
            <a:endParaRPr lang="cs-CZ" dirty="0"/>
          </a:p>
          <a:p>
            <a:r>
              <a:rPr lang="cs-CZ" dirty="0"/>
              <a:t>tel: 950 135 329, e-mail: ludmila.stelcikova@uradprace.cz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Výstava </a:t>
            </a:r>
            <a:r>
              <a:rPr lang="cs-CZ" sz="2000" b="1" i="1" dirty="0"/>
              <a:t>Vzdělávání </a:t>
            </a:r>
            <a:r>
              <a:rPr lang="cs-CZ" sz="2000" b="1" dirty="0"/>
              <a:t>v MKD Mělník: </a:t>
            </a:r>
            <a:r>
              <a:rPr lang="cs-CZ" sz="2000" b="1" dirty="0">
                <a:solidFill>
                  <a:schemeClr val="accent1"/>
                </a:solidFill>
              </a:rPr>
              <a:t>02. 11.  2022</a:t>
            </a:r>
          </a:p>
        </p:txBody>
      </p:sp>
    </p:spTree>
    <p:extLst>
      <p:ext uri="{BB962C8B-B14F-4D97-AF65-F5344CB8AC3E}">
        <p14:creationId xmlns:p14="http://schemas.microsoft.com/office/powerpoint/2010/main" val="235858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pro přijetí na střední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konání povinné jednotné přijímací zkoušky v oborech s maturitní zkouškou formou písemných testů – </a:t>
            </a:r>
            <a:r>
              <a:rPr lang="cs-CZ" dirty="0" err="1"/>
              <a:t>Čjl</a:t>
            </a:r>
            <a:r>
              <a:rPr lang="cs-CZ" dirty="0"/>
              <a:t>, M</a:t>
            </a:r>
          </a:p>
          <a:p>
            <a:r>
              <a:rPr lang="cs-CZ" dirty="0"/>
              <a:t>- centrální </a:t>
            </a:r>
            <a:r>
              <a:rPr lang="cs-CZ" dirty="0">
                <a:solidFill>
                  <a:schemeClr val="tx1"/>
                </a:solidFill>
              </a:rPr>
              <a:t>vyhodnocení</a:t>
            </a:r>
          </a:p>
        </p:txBody>
      </p:sp>
    </p:spTree>
    <p:extLst>
      <p:ext uri="{BB962C8B-B14F-4D97-AF65-F5344CB8AC3E}">
        <p14:creationId xmlns:p14="http://schemas.microsoft.com/office/powerpoint/2010/main" val="387910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se konají přijímací zkoušky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šestiletá a osmiletá gymnázia- 1. termín 17. 4. 2023; 2. termín 18. 4. 2023</a:t>
            </a:r>
          </a:p>
          <a:p>
            <a:r>
              <a:rPr lang="cs-CZ" b="1" dirty="0">
                <a:solidFill>
                  <a:schemeClr val="tx2"/>
                </a:solidFill>
              </a:rPr>
              <a:t>čtyřleté obory vzdělávání- 1. termín 13. 4. 2023; 2. termín 14. 4. 2023</a:t>
            </a:r>
          </a:p>
          <a:p>
            <a:r>
              <a:rPr lang="cs-CZ" b="1" dirty="0">
                <a:solidFill>
                  <a:schemeClr val="tx2"/>
                </a:solidFill>
              </a:rPr>
              <a:t>Náhradní termín pro všechny uvedené obory- 1. termín 10. 5. 2023;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2"/>
                </a:solidFill>
              </a:rPr>
              <a:t>     2. termín 11. 5. 2023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365" y="609600"/>
            <a:ext cx="1171957" cy="126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759" y="609600"/>
            <a:ext cx="8596668" cy="1320800"/>
          </a:xfrm>
        </p:spPr>
        <p:txBody>
          <a:bodyPr/>
          <a:lstStyle/>
          <a:p>
            <a:r>
              <a:rPr lang="cs-CZ" dirty="0"/>
              <a:t>Přijímací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Pozvánku k vykonání přijímací zkoušky </a:t>
            </a:r>
            <a:r>
              <a:rPr lang="cs-CZ" dirty="0"/>
              <a:t>zasílá ředitel střední školy uchazeči nejpozději 14 dnů před jejím konáním, součástí pozvánky jsou informace o požadavcích k přijímací zkoušce.</a:t>
            </a:r>
          </a:p>
          <a:p>
            <a:r>
              <a:rPr lang="cs-CZ" b="1" dirty="0"/>
              <a:t>Výsledky přijímacího řízení ke střednímu vzdělávání </a:t>
            </a:r>
            <a:r>
              <a:rPr lang="cs-CZ" dirty="0"/>
              <a:t>u přijatých uchazečů se vyhlašuje formou vydání seznamu přijatých uchazečů a zasílání písemného rozhodnutí jen nepřijatým uchazečům.</a:t>
            </a:r>
          </a:p>
          <a:p>
            <a:r>
              <a:rPr lang="cs-CZ" b="1" dirty="0"/>
              <a:t>Zápisový lístek- </a:t>
            </a:r>
            <a:r>
              <a:rPr lang="cs-CZ" dirty="0"/>
              <a:t>obdrží žák na základní škole, každý uchazeč je povinen ho odevzdat na střední školu (na základě kladného rozhodnutí </a:t>
            </a:r>
            <a:r>
              <a:rPr lang="cs-CZ"/>
              <a:t>o přijetí) nejpozději </a:t>
            </a:r>
            <a:r>
              <a:rPr lang="cs-CZ" dirty="0"/>
              <a:t>do 10 pracovních dnů ode dne oznámení.</a:t>
            </a:r>
          </a:p>
          <a:p>
            <a:r>
              <a:rPr lang="cs-CZ" b="1" dirty="0"/>
              <a:t>Odvolání- </a:t>
            </a:r>
            <a:r>
              <a:rPr lang="cs-CZ" dirty="0"/>
              <a:t>odolat se lze do 3 pracovních dnů po doručení rozhodnutí přijetí/nepřijetí.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754" y="708446"/>
            <a:ext cx="2005549" cy="112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7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internetové odkazy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odkaz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http://www.atlasskolstvi.cz/</a:t>
            </a:r>
            <a:r>
              <a:rPr lang="cs-CZ" dirty="0">
                <a:solidFill>
                  <a:schemeClr val="accent2"/>
                </a:solidFill>
              </a:rPr>
              <a:t> </a:t>
            </a:r>
          </a:p>
          <a:p>
            <a:r>
              <a:rPr lang="cs-CZ" dirty="0">
                <a:hlinkClick r:id="rId3"/>
              </a:rPr>
              <a:t>www.msmt.cz</a:t>
            </a:r>
            <a:endParaRPr lang="cs-CZ" dirty="0"/>
          </a:p>
          <a:p>
            <a:r>
              <a:rPr lang="cs-CZ" dirty="0">
                <a:hlinkClick r:id="rId4"/>
              </a:rPr>
              <a:t>www.uiv.cz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www.nuov.cz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www.scio.cz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www.cermat.cz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www.infoabsolvent.cz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>
                <a:hlinkClick r:id="rId9"/>
              </a:rPr>
              <a:t>www.emiero.cz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vysvětlivka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databáze středních škol</a:t>
            </a:r>
          </a:p>
          <a:p>
            <a:r>
              <a:rPr lang="cs-CZ" dirty="0"/>
              <a:t>stránky ministerstva školství</a:t>
            </a:r>
          </a:p>
          <a:p>
            <a:r>
              <a:rPr lang="cs-CZ" dirty="0"/>
              <a:t>Ústav pro informace ve vzdělávání</a:t>
            </a:r>
          </a:p>
          <a:p>
            <a:r>
              <a:rPr lang="cs-CZ" dirty="0"/>
              <a:t>Národní ústav odborného vzdělávání </a:t>
            </a:r>
          </a:p>
          <a:p>
            <a:r>
              <a:rPr lang="cs-CZ" dirty="0"/>
              <a:t>srovnávací testy, příprava na přijímací zkoušky</a:t>
            </a:r>
          </a:p>
          <a:p>
            <a:r>
              <a:rPr lang="cs-CZ" dirty="0"/>
              <a:t>příprava na přijímací zkoušky, ukázkové testy</a:t>
            </a:r>
          </a:p>
          <a:p>
            <a:r>
              <a:rPr lang="cs-CZ" dirty="0"/>
              <a:t>katalog povolání</a:t>
            </a:r>
          </a:p>
          <a:p>
            <a:r>
              <a:rPr lang="cs-CZ" dirty="0" err="1"/>
              <a:t>profitesty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61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674</Words>
  <Application>Microsoft Office PowerPoint</Application>
  <PresentationFormat>Širokoúhlá obrazovka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Volba povolání</vt:lpstr>
      <vt:lpstr>Přihlášky  </vt:lpstr>
      <vt:lpstr>Přihlášky</vt:lpstr>
      <vt:lpstr>Přihlášky</vt:lpstr>
      <vt:lpstr>Informační a poradenské středisko</vt:lpstr>
      <vt:lpstr>Kritéria pro přijetí na střední školu</vt:lpstr>
      <vt:lpstr>Kdy se konají přijímací zkoušky </vt:lpstr>
      <vt:lpstr>Přijímací zkoušky</vt:lpstr>
      <vt:lpstr>Důležité internetové odkazy</vt:lpstr>
      <vt:lpstr>Pro zajímavost…</vt:lpstr>
      <vt:lpstr>Pro zajímavost…</vt:lpstr>
    </vt:vector>
  </TitlesOfParts>
  <Company>ZS TGM Milovice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povolání</dc:title>
  <dc:creator>Barbora Prchalová</dc:creator>
  <cp:lastModifiedBy>Žák</cp:lastModifiedBy>
  <cp:revision>26</cp:revision>
  <dcterms:created xsi:type="dcterms:W3CDTF">2018-10-10T14:28:09Z</dcterms:created>
  <dcterms:modified xsi:type="dcterms:W3CDTF">2022-10-25T05:16:00Z</dcterms:modified>
</cp:coreProperties>
</file>